
<file path=[Content_Types].xml><?xml version="1.0" encoding="utf-8"?>
<Types xmlns="http://schemas.openxmlformats.org/package/2006/content-types">
  <Override PartName="/customXml/itemProps2.xml" ContentType="application/vnd.openxmlformats-officedocument.customXmlProperties+xml"/>
  <Override PartName="/customXml/itemProps3.xml" ContentType="application/vnd.openxmlformats-officedocument.customXmlProperties+xml"/>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57" r:id="rId6"/>
    <p:sldId id="258" r:id="rId7"/>
    <p:sldId id="259" r:id="rId8"/>
    <p:sldId id="260" r:id="rId9"/>
    <p:sldId id="261" r:id="rId10"/>
    <p:sldId id="263" r:id="rId11"/>
    <p:sldId id="262"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57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1DCD6ED-7A68-46EB-B15D-0797585AF3B4}" type="datetimeFigureOut">
              <a:rPr lang="en-US" smtClean="0"/>
              <a:pPr/>
              <a:t>3/24/2011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1DCD6ED-7A68-46EB-B15D-0797585AF3B4}" type="datetimeFigureOut">
              <a:rPr lang="en-US" smtClean="0"/>
              <a:pPr/>
              <a:t>3/24/2011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1DCD6ED-7A68-46EB-B15D-0797585AF3B4}" type="datetimeFigureOut">
              <a:rPr lang="en-US" smtClean="0"/>
              <a:pPr/>
              <a:t>3/24/2011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1DCD6ED-7A68-46EB-B15D-0797585AF3B4}" type="datetimeFigureOut">
              <a:rPr lang="en-US" smtClean="0"/>
              <a:pPr/>
              <a:t>3/24/2011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1DCD6ED-7A68-46EB-B15D-0797585AF3B4}" type="datetimeFigureOut">
              <a:rPr lang="en-US" smtClean="0"/>
              <a:pPr/>
              <a:t>3/24/2011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1DCD6ED-7A68-46EB-B15D-0797585AF3B4}" type="datetimeFigureOut">
              <a:rPr lang="en-US" smtClean="0"/>
              <a:pPr/>
              <a:t>3/24/2011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1DCD6ED-7A68-46EB-B15D-0797585AF3B4}" type="datetimeFigureOut">
              <a:rPr lang="en-US" smtClean="0"/>
              <a:pPr/>
              <a:t>3/24/2011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1DCD6ED-7A68-46EB-B15D-0797585AF3B4}" type="datetimeFigureOut">
              <a:rPr lang="en-US" smtClean="0"/>
              <a:pPr/>
              <a:t>3/24/2011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1DCD6ED-7A68-46EB-B15D-0797585AF3B4}" type="datetimeFigureOut">
              <a:rPr lang="en-US" smtClean="0"/>
              <a:pPr/>
              <a:t>3/24/2011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1DCD6ED-7A68-46EB-B15D-0797585AF3B4}" type="datetimeFigureOut">
              <a:rPr lang="en-US" smtClean="0"/>
              <a:pPr/>
              <a:t>3/24/2011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1DCD6ED-7A68-46EB-B15D-0797585AF3B4}" type="datetimeFigureOut">
              <a:rPr lang="en-US" smtClean="0"/>
              <a:pPr/>
              <a:t>3/24/2011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1DCD6ED-7A68-46EB-B15D-0797585AF3B4}" type="datetimeFigureOut">
              <a:rPr lang="en-US" smtClean="0"/>
              <a:pPr/>
              <a:t>3/24/2011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2F2A61F-1BF4-42DD-92AF-76F1329B330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en.wikipedia.org/wiki/File:Sunflower_sky_backdrop.jpg" TargetMode="Externa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google.com/imgres?imgurl=http://pinkadelic.typepad.com/photos/uncategorized/sunflowerseeds5.jpg&amp;imgrefurl=http://mrlq.voh.guidegoods.net/news/are-sunflower-seeds-used-for74539.html&amp;usg=__rkssK8RQvZgb2M45X8Eb8Sv5I6o=&amp;h=480&amp;w=640&amp;sz=191&amp;hl=en&amp;start=1&amp;zoom=1&amp;um=1&amp;itbs=1&amp;tbnid=kg15dNAXtbaP2M:&amp;tbnh=103&amp;tbnw=137&amp;prev=/images?q=foods+sunflowers+are+used+in&amp;um=1&amp;hl=en&amp;safe=active&amp;rls=com.microsoft:en-us&amp;biw=1003&amp;bih=583&amp;ie=UTF-8&amp;oe=UTF-8&amp;tbs=isch:1&amp;ei=HsSATbv4HoTl0gHFqODqCA" TargetMode="Externa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hyperlink" Target="http://www.google.com/imgres?imgurl=http://64.115.204.118/55/55-N016-05.jpg&amp;imgrefurl=http://www.petazon.com/price/brand/California-Natural/2.html&amp;usg=__Mg4QMjZl3R5xxdXlMwCPw0JbCqc=&amp;h=500&amp;w=500&amp;sz=31&amp;hl=en&amp;start=26&amp;zoom=1&amp;um=1&amp;itbs=1&amp;tbnid=hRd7GP-NwkLCwM:&amp;tbnh=130&amp;tbnw=130&amp;prev=/images?q=foods+sunflowers+are+used+in&amp;start=20&amp;um=1&amp;hl=en&amp;safe=active&amp;sa=N&amp;rls=com.microsoft:en-us&amp;biw=1003&amp;bih=583&amp;ndsp=20&amp;ie=UTF-8&amp;oe=UTF-8&amp;tbs=isch:1&amp;ei=TMSATb-4Aubg0gGc-Y3rCA"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en.wikipedia.org/wiki/File:Helianthus_annuus_-_Teddy_Bear.jpg"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www.gardeningknowhow.com/flower/is-my-sunflower-an-annual-or-a-perennial-sunflower.htm" TargetMode="External"/><Relationship Id="rId2" Type="http://schemas.openxmlformats.org/officeDocument/2006/relationships/hyperlink" Target="http://en.wikipedia.org/wiki/Sunflower" TargetMode="External"/><Relationship Id="rId1" Type="http://schemas.openxmlformats.org/officeDocument/2006/relationships/slideLayout" Target="../slideLayouts/slideLayout2.xml"/><Relationship Id="rId5" Type="http://schemas.openxmlformats.org/officeDocument/2006/relationships/hyperlink" Target="http://www.herbcompanion.com/herbal-living/the-many-uses-of-sunflowers.aspx" TargetMode="External"/><Relationship Id="rId4" Type="http://schemas.openxmlformats.org/officeDocument/2006/relationships/hyperlink" Target="http://www.ehow.com/facts_4925168_often-should-sunflowers-be-watered.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descr="http://i.ehow.co.uk/images/a05/3t/d6/plant-sunflowers-800X800.jpg"/>
          <p:cNvPicPr>
            <a:picLocks noChangeAspect="1" noChangeArrowheads="1"/>
          </p:cNvPicPr>
          <p:nvPr/>
        </p:nvPicPr>
        <p:blipFill>
          <a:blip r:embed="rId2" cstate="print"/>
          <a:srcRect/>
          <a:stretch>
            <a:fillRect/>
          </a:stretch>
        </p:blipFill>
        <p:spPr bwMode="auto">
          <a:xfrm>
            <a:off x="152400" y="3429000"/>
            <a:ext cx="4343400" cy="3257550"/>
          </a:xfrm>
          <a:prstGeom prst="rect">
            <a:avLst/>
          </a:prstGeom>
          <a:noFill/>
        </p:spPr>
      </p:pic>
      <p:sp>
        <p:nvSpPr>
          <p:cNvPr id="2" name="Title 1"/>
          <p:cNvSpPr>
            <a:spLocks noGrp="1"/>
          </p:cNvSpPr>
          <p:nvPr>
            <p:ph type="ctrTitle"/>
          </p:nvPr>
        </p:nvSpPr>
        <p:spPr/>
        <p:txBody>
          <a:bodyPr/>
          <a:lstStyle/>
          <a:p>
            <a:r>
              <a:rPr lang="en-US" dirty="0" smtClean="0"/>
              <a:t>Planting Seeds of Friendship</a:t>
            </a:r>
            <a:endParaRPr lang="en-US" dirty="0"/>
          </a:p>
        </p:txBody>
      </p:sp>
      <p:sp>
        <p:nvSpPr>
          <p:cNvPr id="3" name="Subtitle 2"/>
          <p:cNvSpPr>
            <a:spLocks noGrp="1"/>
          </p:cNvSpPr>
          <p:nvPr>
            <p:ph type="subTitle" idx="1"/>
          </p:nvPr>
        </p:nvSpPr>
        <p:spPr/>
        <p:txBody>
          <a:bodyPr/>
          <a:lstStyle/>
          <a:p>
            <a:r>
              <a:rPr lang="en-US" smtClean="0"/>
              <a:t>Casey </a:t>
            </a:r>
            <a:endParaRPr lang="en-US" dirty="0" smtClean="0"/>
          </a:p>
          <a:p>
            <a:r>
              <a:rPr lang="en-US" dirty="0" smtClean="0"/>
              <a:t>3/16/11</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Sunflowers</a:t>
            </a:r>
            <a:endParaRPr lang="en-US" dirty="0"/>
          </a:p>
        </p:txBody>
      </p:sp>
      <p:sp>
        <p:nvSpPr>
          <p:cNvPr id="3" name="Content Placeholder 2"/>
          <p:cNvSpPr>
            <a:spLocks noGrp="1"/>
          </p:cNvSpPr>
          <p:nvPr>
            <p:ph sz="half" idx="1"/>
          </p:nvPr>
        </p:nvSpPr>
        <p:spPr/>
        <p:txBody>
          <a:bodyPr>
            <a:normAutofit fontScale="92500" lnSpcReduction="20000"/>
          </a:bodyPr>
          <a:lstStyle/>
          <a:p>
            <a:pPr>
              <a:buNone/>
            </a:pPr>
            <a:r>
              <a:rPr lang="en-US" dirty="0" smtClean="0"/>
              <a:t>Three facts</a:t>
            </a:r>
          </a:p>
          <a:p>
            <a:r>
              <a:rPr lang="en-US" dirty="0" smtClean="0"/>
              <a:t>The botanical name is </a:t>
            </a:r>
            <a:r>
              <a:rPr lang="en-US" i="1" dirty="0" smtClean="0"/>
              <a:t>Helianthus </a:t>
            </a:r>
            <a:r>
              <a:rPr lang="en-US" i="1" dirty="0" err="1" smtClean="0"/>
              <a:t>annuus</a:t>
            </a:r>
            <a:r>
              <a:rPr lang="en-US" i="1" dirty="0" smtClean="0"/>
              <a:t>.</a:t>
            </a:r>
            <a:endParaRPr lang="en-US" dirty="0" smtClean="0"/>
          </a:p>
          <a:p>
            <a:r>
              <a:rPr lang="en-US" dirty="0" smtClean="0"/>
              <a:t>The life cycle can be annual or perennial depending on what type of sunflower you have.</a:t>
            </a:r>
          </a:p>
          <a:p>
            <a:r>
              <a:rPr lang="en-US" dirty="0" smtClean="0"/>
              <a:t>Description-The florets within the sunflower's cluster are arranged in a spiral pattern and the flower grows from 5 to 12 feet.</a:t>
            </a:r>
          </a:p>
          <a:p>
            <a:pPr>
              <a:buNone/>
            </a:pPr>
            <a:endParaRPr lang="en-US" dirty="0"/>
          </a:p>
        </p:txBody>
      </p:sp>
      <p:sp>
        <p:nvSpPr>
          <p:cNvPr id="4" name="Content Placeholder 3"/>
          <p:cNvSpPr>
            <a:spLocks noGrp="1"/>
          </p:cNvSpPr>
          <p:nvPr>
            <p:ph sz="half" idx="2"/>
          </p:nvPr>
        </p:nvSpPr>
        <p:spPr/>
        <p:txBody>
          <a:bodyPr>
            <a:normAutofit fontScale="92500" lnSpcReduction="20000"/>
          </a:bodyPr>
          <a:lstStyle/>
          <a:p>
            <a:pPr>
              <a:buNone/>
            </a:pPr>
            <a:endParaRPr lang="en-US" dirty="0"/>
          </a:p>
        </p:txBody>
      </p:sp>
      <p:pic>
        <p:nvPicPr>
          <p:cNvPr id="6146" name="Picture 2" descr="http://upload.wikimedia.org/wikipedia/commons/thumb/4/40/Sunflower_sky_backdrop.jpg/250px-Sunflower_sky_backdrop.jpg">
            <a:hlinkClick r:id="rId2"/>
          </p:cNvPr>
          <p:cNvPicPr>
            <a:picLocks noChangeAspect="1" noChangeArrowheads="1"/>
          </p:cNvPicPr>
          <p:nvPr/>
        </p:nvPicPr>
        <p:blipFill>
          <a:blip r:embed="rId3" cstate="print"/>
          <a:srcRect/>
          <a:stretch>
            <a:fillRect/>
          </a:stretch>
        </p:blipFill>
        <p:spPr bwMode="auto">
          <a:xfrm>
            <a:off x="5486400" y="2133600"/>
            <a:ext cx="2533650" cy="3324149"/>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Plant Details</a:t>
            </a:r>
            <a:endParaRPr lang="en-US" dirty="0"/>
          </a:p>
        </p:txBody>
      </p:sp>
      <p:sp>
        <p:nvSpPr>
          <p:cNvPr id="3" name="Content Placeholder 2"/>
          <p:cNvSpPr>
            <a:spLocks noGrp="1"/>
          </p:cNvSpPr>
          <p:nvPr>
            <p:ph sz="half" idx="1"/>
          </p:nvPr>
        </p:nvSpPr>
        <p:spPr/>
        <p:txBody>
          <a:bodyPr>
            <a:normAutofit fontScale="92500" lnSpcReduction="20000"/>
          </a:bodyPr>
          <a:lstStyle/>
          <a:p>
            <a:r>
              <a:rPr lang="en-US" dirty="0" smtClean="0"/>
              <a:t>Amount of sunlight-6-8 hours of direct sunlight per day</a:t>
            </a:r>
          </a:p>
          <a:p>
            <a:r>
              <a:rPr lang="en-US" dirty="0" smtClean="0"/>
              <a:t>Height can vary from 5 feet to 12 feet</a:t>
            </a:r>
          </a:p>
          <a:p>
            <a:r>
              <a:rPr lang="en-US" dirty="0" smtClean="0"/>
              <a:t>Bloom duration-In the summer time and a little in spring</a:t>
            </a:r>
          </a:p>
          <a:p>
            <a:r>
              <a:rPr lang="en-US" dirty="0" smtClean="0"/>
              <a:t>Type of soil- Well cultivated soil and red soil </a:t>
            </a:r>
            <a:br>
              <a:rPr lang="en-US" dirty="0" smtClean="0"/>
            </a:br>
            <a:r>
              <a:rPr lang="en-US" dirty="0" smtClean="0"/>
              <a:t/>
            </a:r>
            <a:br>
              <a:rPr lang="en-US" dirty="0" smtClean="0"/>
            </a:br>
            <a:endParaRPr lang="en-US" dirty="0" smtClean="0"/>
          </a:p>
          <a:p>
            <a:endParaRPr lang="en-US" dirty="0"/>
          </a:p>
        </p:txBody>
      </p:sp>
      <p:sp>
        <p:nvSpPr>
          <p:cNvPr id="4" name="Content Placeholder 3"/>
          <p:cNvSpPr>
            <a:spLocks noGrp="1"/>
          </p:cNvSpPr>
          <p:nvPr>
            <p:ph sz="half" idx="2"/>
          </p:nvPr>
        </p:nvSpPr>
        <p:spPr/>
        <p:txBody>
          <a:bodyPr>
            <a:normAutofit fontScale="92500" lnSpcReduction="20000"/>
          </a:bodyPr>
          <a:lstStyle/>
          <a:p>
            <a:endParaRPr lang="en-US" dirty="0"/>
          </a:p>
        </p:txBody>
      </p:sp>
      <p:pic>
        <p:nvPicPr>
          <p:cNvPr id="5124" name="Picture 4" descr="http://realflowerspics.co.cc/pictures/flowers/images/17/sunflower-field-dream.jpg"/>
          <p:cNvPicPr>
            <a:picLocks noChangeAspect="1" noChangeArrowheads="1"/>
          </p:cNvPicPr>
          <p:nvPr/>
        </p:nvPicPr>
        <p:blipFill>
          <a:blip r:embed="rId2" cstate="print"/>
          <a:srcRect/>
          <a:stretch>
            <a:fillRect/>
          </a:stretch>
        </p:blipFill>
        <p:spPr bwMode="auto">
          <a:xfrm>
            <a:off x="4724400" y="1981200"/>
            <a:ext cx="4114800" cy="3086100"/>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Watering your seeds</a:t>
            </a:r>
            <a:endParaRPr lang="en-US" dirty="0"/>
          </a:p>
        </p:txBody>
      </p:sp>
      <p:sp>
        <p:nvSpPr>
          <p:cNvPr id="3" name="Content Placeholder 2"/>
          <p:cNvSpPr>
            <a:spLocks noGrp="1"/>
          </p:cNvSpPr>
          <p:nvPr>
            <p:ph sz="half" idx="1"/>
          </p:nvPr>
        </p:nvSpPr>
        <p:spPr/>
        <p:txBody>
          <a:bodyPr>
            <a:normAutofit lnSpcReduction="10000"/>
          </a:bodyPr>
          <a:lstStyle/>
          <a:p>
            <a:pPr lvl="1">
              <a:buFont typeface="Arial" pitchFamily="34" charset="0"/>
              <a:buChar char="•"/>
            </a:pPr>
            <a:r>
              <a:rPr lang="en-US" dirty="0" smtClean="0"/>
              <a:t> Keep the soil moist and feed a liquid fertilizer. Do not over-water, or it can cause yellowing of the leaves. The sunflower's most critical time for water is from 20 days before to 20 days after flowering. Weeding of the sunflower's bed should be performed to prevent competition for water and nutrients.</a:t>
            </a:r>
          </a:p>
          <a:p>
            <a:endParaRPr lang="en-US" dirty="0"/>
          </a:p>
        </p:txBody>
      </p:sp>
      <p:sp>
        <p:nvSpPr>
          <p:cNvPr id="4" name="Content Placeholder 3"/>
          <p:cNvSpPr>
            <a:spLocks noGrp="1"/>
          </p:cNvSpPr>
          <p:nvPr>
            <p:ph sz="half" idx="2"/>
          </p:nvPr>
        </p:nvSpPr>
        <p:spPr/>
        <p:txBody>
          <a:bodyPr>
            <a:normAutofit lnSpcReduction="10000"/>
          </a:bodyPr>
          <a:lstStyle/>
          <a:p>
            <a:pPr>
              <a:buNone/>
            </a:pPr>
            <a:endParaRPr lang="en-US" dirty="0"/>
          </a:p>
        </p:txBody>
      </p:sp>
      <p:pic>
        <p:nvPicPr>
          <p:cNvPr id="4100" name="Picture 4" descr="http://us.123rf.com/400wm/400/400/membio/membio1001/membio100100653/6295352.jpg"/>
          <p:cNvPicPr>
            <a:picLocks noChangeAspect="1" noChangeArrowheads="1"/>
          </p:cNvPicPr>
          <p:nvPr/>
        </p:nvPicPr>
        <p:blipFill>
          <a:blip r:embed="rId2" cstate="print"/>
          <a:srcRect/>
          <a:stretch>
            <a:fillRect/>
          </a:stretch>
        </p:blipFill>
        <p:spPr bwMode="auto">
          <a:xfrm>
            <a:off x="4800600" y="2286000"/>
            <a:ext cx="3810000" cy="2543175"/>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Uses</a:t>
            </a:r>
            <a:endParaRPr lang="en-US" dirty="0"/>
          </a:p>
        </p:txBody>
      </p:sp>
      <p:sp>
        <p:nvSpPr>
          <p:cNvPr id="5" name="Content Placeholder 4"/>
          <p:cNvSpPr>
            <a:spLocks noGrp="1"/>
          </p:cNvSpPr>
          <p:nvPr>
            <p:ph idx="1"/>
          </p:nvPr>
        </p:nvSpPr>
        <p:spPr/>
        <p:txBody>
          <a:bodyPr/>
          <a:lstStyle/>
          <a:p>
            <a:r>
              <a:rPr lang="en-US" dirty="0" smtClean="0"/>
              <a:t>It can be sold as food for birds or dogs and can be used in many human foods. Some foods include: sunflower seeds, peanut butter, olive oil, or rye flower. Its also used to make medicines and the dried stems have been used for fuel. </a:t>
            </a:r>
          </a:p>
          <a:p>
            <a:endParaRPr lang="en-US" dirty="0"/>
          </a:p>
        </p:txBody>
      </p:sp>
      <p:pic>
        <p:nvPicPr>
          <p:cNvPr id="3074" name="Picture 2" descr="http://t1.gstatic.com/images?q=tbn:ANd9GcTOlQI42iOJCW13ChRK8x4pQTy0S6UQvaltr0eR73mg7hrDJV8HIFIIfyw">
            <a:hlinkClick r:id="rId2"/>
          </p:cNvPr>
          <p:cNvPicPr>
            <a:picLocks noChangeAspect="1" noChangeArrowheads="1"/>
          </p:cNvPicPr>
          <p:nvPr/>
        </p:nvPicPr>
        <p:blipFill>
          <a:blip r:embed="rId3" cstate="print"/>
          <a:srcRect/>
          <a:stretch>
            <a:fillRect/>
          </a:stretch>
        </p:blipFill>
        <p:spPr bwMode="auto">
          <a:xfrm>
            <a:off x="1295400" y="4648200"/>
            <a:ext cx="2027066" cy="1524000"/>
          </a:xfrm>
          <a:prstGeom prst="rect">
            <a:avLst/>
          </a:prstGeom>
          <a:noFill/>
        </p:spPr>
      </p:pic>
      <p:pic>
        <p:nvPicPr>
          <p:cNvPr id="3076" name="Picture 4" descr="http://t3.gstatic.com/images?q=tbn:ANd9GcQbvF5rc865RpyBW-526xuptrHlyyjQb1BdpP3H_L0Ko-0v78hnye48um5y">
            <a:hlinkClick r:id="rId4"/>
          </p:cNvPr>
          <p:cNvPicPr>
            <a:picLocks noChangeAspect="1" noChangeArrowheads="1"/>
          </p:cNvPicPr>
          <p:nvPr/>
        </p:nvPicPr>
        <p:blipFill>
          <a:blip r:embed="rId5" cstate="print"/>
          <a:srcRect/>
          <a:stretch>
            <a:fillRect/>
          </a:stretch>
        </p:blipFill>
        <p:spPr bwMode="auto">
          <a:xfrm>
            <a:off x="4876800" y="4114800"/>
            <a:ext cx="2152650" cy="215265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Plant Varieties</a:t>
            </a:r>
            <a:endParaRPr lang="en-US" dirty="0"/>
          </a:p>
        </p:txBody>
      </p:sp>
      <p:sp>
        <p:nvSpPr>
          <p:cNvPr id="3" name="Content Placeholder 2"/>
          <p:cNvSpPr>
            <a:spLocks noGrp="1"/>
          </p:cNvSpPr>
          <p:nvPr>
            <p:ph idx="1"/>
          </p:nvPr>
        </p:nvSpPr>
        <p:spPr/>
        <p:txBody>
          <a:bodyPr/>
          <a:lstStyle/>
          <a:p>
            <a:r>
              <a:rPr lang="en-US" dirty="0" smtClean="0"/>
              <a:t>Some different varieties include: Yellow empress, velvet queen, teddy bear, orange sun, and ring of fire. What makes some of them different is that they don’t have regular petals, instead the teddy bear sunflower has hundreds of little fluffy petals. Sunflowers reproduce by large seeds that form in the center of their flower heads.</a:t>
            </a:r>
            <a:endParaRPr lang="en-US" dirty="0"/>
          </a:p>
        </p:txBody>
      </p:sp>
      <p:pic>
        <p:nvPicPr>
          <p:cNvPr id="2050" name="Picture 2" descr="http://upload.wikimedia.org/wikipedia/commons/thumb/3/3f/Helianthus_annuus_-_Teddy_Bear.jpg/220px-Helianthus_annuus_-_Teddy_Bear.jpg">
            <a:hlinkClick r:id="rId2"/>
          </p:cNvPr>
          <p:cNvPicPr>
            <a:picLocks noChangeAspect="1" noChangeArrowheads="1"/>
          </p:cNvPicPr>
          <p:nvPr/>
        </p:nvPicPr>
        <p:blipFill>
          <a:blip r:embed="rId3" cstate="print"/>
          <a:srcRect/>
          <a:stretch>
            <a:fillRect/>
          </a:stretch>
        </p:blipFill>
        <p:spPr bwMode="auto">
          <a:xfrm>
            <a:off x="6096000" y="5029200"/>
            <a:ext cx="2438400" cy="1629295"/>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History</a:t>
            </a:r>
            <a:endParaRPr lang="en-US" dirty="0"/>
          </a:p>
        </p:txBody>
      </p:sp>
      <p:sp>
        <p:nvSpPr>
          <p:cNvPr id="3" name="Content Placeholder 2"/>
          <p:cNvSpPr>
            <a:spLocks noGrp="1"/>
          </p:cNvSpPr>
          <p:nvPr>
            <p:ph idx="1"/>
          </p:nvPr>
        </p:nvSpPr>
        <p:spPr/>
        <p:txBody>
          <a:bodyPr/>
          <a:lstStyle/>
          <a:p>
            <a:r>
              <a:rPr lang="en-US" dirty="0" smtClean="0"/>
              <a:t>The sunflower is native to Central America. It was first domesticated in present day Mexico by at least 2600 BC. The earliest known example of fully domesticated sunflowers have been found In Tennessee. Many indigenous American people used sunflowers as the symbol of their solar deity. </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Sources</a:t>
            </a:r>
            <a:endParaRPr lang="en-US"/>
          </a:p>
        </p:txBody>
      </p:sp>
      <p:sp>
        <p:nvSpPr>
          <p:cNvPr id="3" name="Content Placeholder 2"/>
          <p:cNvSpPr>
            <a:spLocks noGrp="1"/>
          </p:cNvSpPr>
          <p:nvPr>
            <p:ph idx="1"/>
          </p:nvPr>
        </p:nvSpPr>
        <p:spPr/>
        <p:txBody>
          <a:bodyPr/>
          <a:lstStyle/>
          <a:p>
            <a:r>
              <a:rPr lang="en-US" dirty="0" smtClean="0">
                <a:hlinkClick r:id="rId2"/>
              </a:rPr>
              <a:t>http://en.wikipedia.org/wiki/Sunflower</a:t>
            </a:r>
            <a:endParaRPr lang="en-US" dirty="0" smtClean="0"/>
          </a:p>
          <a:p>
            <a:r>
              <a:rPr lang="en-US" dirty="0" smtClean="0">
                <a:hlinkClick r:id="rId3"/>
              </a:rPr>
              <a:t>http://www.gardeningknowhow.com/flower/is-my-sunflower-an-annual-or-a-perennial-sunflower.htm</a:t>
            </a:r>
            <a:endParaRPr lang="en-US" dirty="0" smtClean="0"/>
          </a:p>
          <a:p>
            <a:r>
              <a:rPr lang="en-US" dirty="0" smtClean="0">
                <a:hlinkClick r:id="rId4"/>
              </a:rPr>
              <a:t>http://www.ehow.com/facts_4925168_often-should-sunflowers-be-watered.html</a:t>
            </a:r>
            <a:endParaRPr lang="en-US" dirty="0" smtClean="0"/>
          </a:p>
          <a:p>
            <a:r>
              <a:rPr lang="en-US" dirty="0" smtClean="0">
                <a:hlinkClick r:id="rId5"/>
              </a:rPr>
              <a:t>http://www.herbcompanion.com/herbal-living/the-many-uses-of-sunflowers.aspx</a:t>
            </a:r>
            <a:endParaRPr lang="en-US" dirty="0" smtClean="0"/>
          </a:p>
          <a:p>
            <a:endParaRPr lang="en-US" dirty="0" smtClean="0"/>
          </a:p>
          <a:p>
            <a:endParaRPr lang="en-US" dirty="0" smtClean="0"/>
          </a:p>
          <a:p>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Unknown Document Type" ma:contentTypeID="0x010104" ma:contentTypeVersion="0" ma:contentTypeDescription="" ma:contentTypeScope="" ma:versionID="279c20c3caf3300dae6b438536eb8c56">
  <xsd:schema xmlns:xsd="http://www.w3.org/2001/XMLSchema" xmlns:p="http://schemas.microsoft.com/office/2006/metadata/properties" targetNamespace="http://schemas.microsoft.com/office/2006/metadata/properties" ma:root="true" ma:fieldsID="0d2e1ca116041f9e11471c52c4c9d60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70B4F66-0F22-4088-BE9C-771822CFFB4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F9BB0ACE-69EE-45C8-9A3E-39CD7D58F855}">
  <ds:schemaRefs>
    <ds:schemaRef ds:uri="http://schemas.microsoft.com/office/2006/metadata/properties"/>
  </ds:schemaRefs>
</ds:datastoreItem>
</file>

<file path=customXml/itemProps3.xml><?xml version="1.0" encoding="utf-8"?>
<ds:datastoreItem xmlns:ds="http://schemas.openxmlformats.org/officeDocument/2006/customXml" ds:itemID="{07304F10-742C-478D-B962-33ECE2E0C19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113</TotalTime>
  <Words>337</Words>
  <Application>Microsoft Office PowerPoint</Application>
  <PresentationFormat>On-screen Show (4:3)</PresentationFormat>
  <Paragraphs>27</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Office Theme</vt:lpstr>
      <vt:lpstr>Planting Seeds of Friendship</vt:lpstr>
      <vt:lpstr>Sunflowers</vt:lpstr>
      <vt:lpstr>Plant Details</vt:lpstr>
      <vt:lpstr>Watering your seeds</vt:lpstr>
      <vt:lpstr>Uses</vt:lpstr>
      <vt:lpstr>Plant Varieties</vt:lpstr>
      <vt:lpstr>History</vt:lpstr>
      <vt:lpstr>Sources</vt:lpstr>
    </vt:vector>
  </TitlesOfParts>
  <Company>Virginia Beach City Public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Planting Seeds of Friendship</dc:title>
  <dc:creator>lhhowell</dc:creator>
  <cp:lastModifiedBy>Planting Seeds Of Friendship</cp:lastModifiedBy>
  <cp:revision>34</cp:revision>
  <dcterms:created xsi:type="dcterms:W3CDTF">2011-03-16T11:28:37Z</dcterms:created>
  <dcterms:modified xsi:type="dcterms:W3CDTF">2011-03-24T14:05:42Z</dcterms:modified>
</cp:coreProperties>
</file>